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6" r:id="rId2"/>
    <p:sldId id="284" r:id="rId3"/>
    <p:sldId id="285" r:id="rId4"/>
    <p:sldId id="282" r:id="rId5"/>
    <p:sldId id="273" r:id="rId6"/>
    <p:sldId id="277" r:id="rId7"/>
    <p:sldId id="27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7" d="100"/>
          <a:sy n="67" d="100"/>
        </p:scale>
        <p:origin x="-51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15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118B2D2C-FCA0-41E5-95D6-E230D854C1FB}" type="datetimeFigureOut">
              <a:rPr lang="en-US" smtClean="0"/>
              <a:t>1/18/2018</a:t>
            </a:fld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06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1/18/2018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692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1/18/2018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227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1/18/2018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533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1/18/2018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763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1/18/2018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649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1/18/2018</a:t>
            </a:fld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700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1/18/2018</a:t>
            </a:fld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793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1/18/2018</a:t>
            </a:fld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719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1/18/2018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702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1/18/2018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01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118B2D2C-FCA0-41E5-95D6-E230D854C1FB}" type="datetimeFigureOut">
              <a:rPr lang="en-US" smtClean="0"/>
              <a:t>1/18/2018</a:t>
            </a:fld>
            <a:endParaRPr lang="en-US"/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en-US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-533400"/>
            <a:ext cx="8229600" cy="1462087"/>
          </a:xfrm>
        </p:spPr>
        <p:txBody>
          <a:bodyPr/>
          <a:lstStyle/>
          <a:p>
            <a:r>
              <a:rPr lang="en-US" sz="3200" dirty="0" smtClean="0"/>
              <a:t>Me llamo _________ </a:t>
            </a:r>
            <a:r>
              <a:rPr lang="en-US" sz="3200" smtClean="0"/>
              <a:t>Clase </a:t>
            </a:r>
            <a:r>
              <a:rPr lang="en-US" sz="3200" smtClean="0"/>
              <a:t>802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La fecha es </a:t>
            </a:r>
            <a:r>
              <a:rPr lang="en-US" sz="3200" smtClean="0"/>
              <a:t>el </a:t>
            </a:r>
            <a:r>
              <a:rPr lang="en-US" sz="3200" smtClean="0"/>
              <a:t>18 </a:t>
            </a:r>
            <a:r>
              <a:rPr lang="en-US" sz="3200" dirty="0" smtClean="0"/>
              <a:t>de enero del 2018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1937" y="762000"/>
            <a:ext cx="8915400" cy="4611687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        </a:t>
            </a:r>
            <a:r>
              <a:rPr lang="en-US" sz="2800" b="1" dirty="0" err="1" smtClean="0">
                <a:solidFill>
                  <a:srgbClr val="FF0000"/>
                </a:solidFill>
              </a:rPr>
              <a:t>Proposito</a:t>
            </a:r>
            <a:r>
              <a:rPr lang="en-US" sz="2800" b="1" dirty="0" smtClean="0">
                <a:solidFill>
                  <a:srgbClr val="FF0000"/>
                </a:solidFill>
              </a:rPr>
              <a:t> # 45: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¿</a:t>
            </a:r>
            <a:r>
              <a:rPr lang="en-US" sz="2800" dirty="0" err="1"/>
              <a:t>E</a:t>
            </a:r>
            <a:r>
              <a:rPr lang="en-US" sz="2800" dirty="0" err="1" smtClean="0"/>
              <a:t>scuchaste</a:t>
            </a:r>
            <a:r>
              <a:rPr lang="en-US" sz="2800" dirty="0" smtClean="0"/>
              <a:t> </a:t>
            </a:r>
            <a:r>
              <a:rPr lang="en-US" sz="2800" dirty="0" err="1" smtClean="0"/>
              <a:t>musica</a:t>
            </a:r>
            <a:r>
              <a:rPr lang="en-US" sz="2800" dirty="0" smtClean="0"/>
              <a:t> </a:t>
            </a:r>
            <a:r>
              <a:rPr lang="en-US" sz="2800" dirty="0" err="1" smtClean="0"/>
              <a:t>ayer</a:t>
            </a:r>
            <a:r>
              <a:rPr lang="en-US" sz="2800" dirty="0" smtClean="0"/>
              <a:t>?</a:t>
            </a:r>
          </a:p>
          <a:p>
            <a:pPr marL="0" indent="0">
              <a:buNone/>
            </a:pPr>
            <a:r>
              <a:rPr lang="en-US" sz="2000" i="1" dirty="0" smtClean="0">
                <a:solidFill>
                  <a:srgbClr val="FF0000"/>
                </a:solidFill>
              </a:rPr>
              <a:t>          </a:t>
            </a:r>
            <a:r>
              <a:rPr lang="en-US" sz="2400" i="1" dirty="0" smtClean="0">
                <a:solidFill>
                  <a:srgbClr val="0070C0"/>
                </a:solidFill>
              </a:rPr>
              <a:t>L.O.: To review the form and use of </a:t>
            </a:r>
            <a:r>
              <a:rPr lang="en-US" sz="2400" i="1" dirty="0" err="1" smtClean="0">
                <a:solidFill>
                  <a:srgbClr val="0070C0"/>
                </a:solidFill>
              </a:rPr>
              <a:t>preterite</a:t>
            </a:r>
            <a:r>
              <a:rPr lang="en-US" sz="2400" i="1" dirty="0" smtClean="0">
                <a:solidFill>
                  <a:srgbClr val="0070C0"/>
                </a:solidFill>
              </a:rPr>
              <a:t> –AR verbs</a:t>
            </a:r>
            <a:endParaRPr lang="en-US" sz="2000" i="1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sz="2800" b="1" dirty="0" err="1" smtClean="0">
                <a:solidFill>
                  <a:srgbClr val="FF0000"/>
                </a:solidFill>
              </a:rPr>
              <a:t>Actividad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</a:rPr>
              <a:t>Inicial</a:t>
            </a:r>
            <a:r>
              <a:rPr lang="en-US" sz="2800" b="1" dirty="0" smtClean="0">
                <a:solidFill>
                  <a:srgbClr val="FF0000"/>
                </a:solidFill>
              </a:rPr>
              <a:t>: </a:t>
            </a:r>
          </a:p>
          <a:p>
            <a:r>
              <a:rPr lang="en-US" sz="2800" dirty="0" err="1" smtClean="0">
                <a:solidFill>
                  <a:schemeClr val="accent4"/>
                </a:solidFill>
              </a:rPr>
              <a:t>Conjuga</a:t>
            </a:r>
            <a:r>
              <a:rPr lang="en-US" sz="2800" dirty="0" smtClean="0">
                <a:solidFill>
                  <a:schemeClr val="accent4"/>
                </a:solidFill>
              </a:rPr>
              <a:t> </a:t>
            </a:r>
            <a:r>
              <a:rPr lang="en-US" sz="2800" dirty="0" err="1" smtClean="0">
                <a:solidFill>
                  <a:schemeClr val="accent4"/>
                </a:solidFill>
              </a:rPr>
              <a:t>en</a:t>
            </a:r>
            <a:r>
              <a:rPr lang="en-US" sz="2800" dirty="0" smtClean="0">
                <a:solidFill>
                  <a:schemeClr val="accent4"/>
                </a:solidFill>
              </a:rPr>
              <a:t> el </a:t>
            </a:r>
            <a:r>
              <a:rPr lang="en-US" sz="2800" dirty="0" err="1" smtClean="0">
                <a:solidFill>
                  <a:schemeClr val="accent4"/>
                </a:solidFill>
              </a:rPr>
              <a:t>preterito</a:t>
            </a:r>
            <a:endParaRPr lang="en-US" sz="2800" dirty="0" smtClean="0">
              <a:solidFill>
                <a:schemeClr val="accent4"/>
              </a:solidFill>
            </a:endParaRPr>
          </a:p>
          <a:p>
            <a:endParaRPr lang="en-US" sz="2800" dirty="0">
              <a:solidFill>
                <a:schemeClr val="accent4"/>
              </a:solidFill>
            </a:endParaRPr>
          </a:p>
          <a:p>
            <a:endParaRPr lang="en-US" sz="2800" dirty="0" smtClean="0">
              <a:solidFill>
                <a:schemeClr val="accent4"/>
              </a:solidFill>
            </a:endParaRPr>
          </a:p>
          <a:p>
            <a:endParaRPr lang="en-US" sz="2800" dirty="0">
              <a:solidFill>
                <a:schemeClr val="accent4"/>
              </a:solidFill>
            </a:endParaRPr>
          </a:p>
          <a:p>
            <a:endParaRPr lang="en-US" sz="2800" dirty="0" smtClean="0">
              <a:solidFill>
                <a:schemeClr val="accent4"/>
              </a:solidFill>
            </a:endParaRPr>
          </a:p>
          <a:p>
            <a:r>
              <a:rPr lang="en-US" sz="2800" dirty="0" err="1" smtClean="0"/>
              <a:t>Copia</a:t>
            </a:r>
            <a:r>
              <a:rPr lang="en-US" sz="2800" dirty="0" smtClean="0"/>
              <a:t> y </a:t>
            </a:r>
            <a:r>
              <a:rPr lang="en-US" sz="2800" dirty="0" err="1" smtClean="0"/>
              <a:t>completa</a:t>
            </a:r>
            <a:r>
              <a:rPr lang="en-US" sz="2800" dirty="0" smtClean="0"/>
              <a:t> </a:t>
            </a:r>
            <a:r>
              <a:rPr lang="en-US" sz="2800" dirty="0" err="1" smtClean="0"/>
              <a:t>en</a:t>
            </a:r>
            <a:r>
              <a:rPr lang="en-US" sz="2800" dirty="0" smtClean="0"/>
              <a:t> el </a:t>
            </a:r>
            <a:r>
              <a:rPr lang="en-US" sz="2800" dirty="0" err="1" smtClean="0"/>
              <a:t>preterito</a:t>
            </a:r>
            <a:endParaRPr lang="en-US" sz="2800" dirty="0" smtClean="0"/>
          </a:p>
          <a:p>
            <a:pPr marL="514350" indent="-514350">
              <a:buAutoNum type="arabicParenR"/>
            </a:pPr>
            <a:r>
              <a:rPr lang="en-US" sz="2800" dirty="0" smtClean="0"/>
              <a:t>Jorge _____________ </a:t>
            </a:r>
            <a:r>
              <a:rPr lang="en-US" sz="2800" dirty="0" err="1" smtClean="0"/>
              <a:t>su</a:t>
            </a:r>
            <a:r>
              <a:rPr lang="en-US" sz="2800" dirty="0" smtClean="0"/>
              <a:t> </a:t>
            </a:r>
            <a:r>
              <a:rPr lang="en-US" sz="2800" dirty="0" err="1" smtClean="0"/>
              <a:t>cuaderno</a:t>
            </a:r>
            <a:r>
              <a:rPr lang="en-US" sz="2800" dirty="0" smtClean="0"/>
              <a:t>. (</a:t>
            </a:r>
            <a:r>
              <a:rPr lang="en-US" sz="2800" dirty="0" err="1" smtClean="0"/>
              <a:t>buscar</a:t>
            </a:r>
            <a:r>
              <a:rPr lang="en-US" sz="2800" dirty="0" smtClean="0"/>
              <a:t>)</a:t>
            </a:r>
          </a:p>
          <a:p>
            <a:pPr marL="514350" indent="-514350">
              <a:buAutoNum type="arabicParenR"/>
            </a:pPr>
            <a:r>
              <a:rPr lang="en-US" sz="2800" dirty="0" smtClean="0"/>
              <a:t>Gloria y </a:t>
            </a:r>
            <a:r>
              <a:rPr lang="en-US" sz="2800" dirty="0" err="1" smtClean="0"/>
              <a:t>yo</a:t>
            </a:r>
            <a:r>
              <a:rPr lang="en-US" sz="2800" dirty="0" smtClean="0"/>
              <a:t> __________ a </a:t>
            </a:r>
            <a:r>
              <a:rPr lang="en-US" sz="2800" dirty="0" err="1" smtClean="0"/>
              <a:t>estudiar</a:t>
            </a:r>
            <a:r>
              <a:rPr lang="en-US" sz="2800" dirty="0" smtClean="0"/>
              <a:t> </a:t>
            </a:r>
            <a:r>
              <a:rPr lang="en-US" sz="2800" dirty="0" err="1" smtClean="0"/>
              <a:t>ayer</a:t>
            </a:r>
            <a:r>
              <a:rPr lang="en-US" sz="2800" dirty="0" smtClean="0"/>
              <a:t>. (</a:t>
            </a:r>
            <a:r>
              <a:rPr lang="en-US" sz="2800" dirty="0" err="1" smtClean="0"/>
              <a:t>empezar</a:t>
            </a:r>
            <a:r>
              <a:rPr lang="en-US" sz="2800" dirty="0" smtClean="0"/>
              <a:t>)</a:t>
            </a:r>
          </a:p>
          <a:p>
            <a:pPr marL="514350" indent="-514350">
              <a:buAutoNum type="arabicParenR"/>
            </a:pPr>
            <a:r>
              <a:rPr lang="en-US" sz="2800" dirty="0" err="1" smtClean="0"/>
              <a:t>Yo</a:t>
            </a:r>
            <a:r>
              <a:rPr lang="en-US" sz="2800" dirty="0" smtClean="0"/>
              <a:t> _________ </a:t>
            </a:r>
            <a:r>
              <a:rPr lang="en-US" sz="2800" dirty="0" err="1" smtClean="0"/>
              <a:t>mis</a:t>
            </a:r>
            <a:r>
              <a:rPr lang="en-US" sz="2800" dirty="0" smtClean="0"/>
              <a:t> </a:t>
            </a:r>
            <a:r>
              <a:rPr lang="en-US" sz="2800" dirty="0" err="1" smtClean="0"/>
              <a:t>videojuegos</a:t>
            </a:r>
            <a:r>
              <a:rPr lang="en-US" sz="2800" dirty="0" smtClean="0"/>
              <a:t> </a:t>
            </a:r>
            <a:r>
              <a:rPr lang="en-US" sz="2800" dirty="0" err="1" smtClean="0"/>
              <a:t>anoche</a:t>
            </a:r>
            <a:r>
              <a:rPr lang="en-US" sz="2800" dirty="0" smtClean="0"/>
              <a:t>. (</a:t>
            </a:r>
            <a:r>
              <a:rPr lang="en-US" sz="2800" dirty="0" err="1" smtClean="0"/>
              <a:t>jugar</a:t>
            </a:r>
            <a:r>
              <a:rPr lang="en-US" sz="2800" dirty="0" smtClean="0"/>
              <a:t>)</a:t>
            </a:r>
          </a:p>
          <a:p>
            <a:pPr marL="0" indent="0">
              <a:buNone/>
            </a:pPr>
            <a:endParaRPr lang="en-US" sz="28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4405511"/>
              </p:ext>
            </p:extLst>
          </p:nvPr>
        </p:nvGraphicFramePr>
        <p:xfrm>
          <a:off x="1219200" y="2727960"/>
          <a:ext cx="62484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/>
                <a:gridCol w="1371600"/>
                <a:gridCol w="1676400"/>
                <a:gridCol w="15240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accent4"/>
                          </a:solidFill>
                        </a:rPr>
                        <a:t>Buscar</a:t>
                      </a:r>
                      <a:r>
                        <a:rPr lang="en-US" baseline="0" dirty="0" smtClean="0">
                          <a:solidFill>
                            <a:schemeClr val="accent4"/>
                          </a:solidFill>
                        </a:rPr>
                        <a:t> </a:t>
                      </a:r>
                      <a:endParaRPr lang="en-US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accent4"/>
                          </a:solidFill>
                        </a:rPr>
                        <a:t>Empezar</a:t>
                      </a:r>
                      <a:endParaRPr lang="en-US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accent4"/>
                          </a:solidFill>
                        </a:rPr>
                        <a:t>Jugar</a:t>
                      </a:r>
                      <a:r>
                        <a:rPr lang="en-US" dirty="0" smtClean="0">
                          <a:solidFill>
                            <a:schemeClr val="accent4"/>
                          </a:solidFill>
                        </a:rPr>
                        <a:t> </a:t>
                      </a:r>
                      <a:endParaRPr lang="en-US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Yo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tú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Él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ella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ud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nosotros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Ellos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ellas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uds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395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3363" y="228600"/>
            <a:ext cx="7793037" cy="8382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 la </a:t>
            </a: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44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638800"/>
          </a:xfrm>
          <a:solidFill>
            <a:schemeClr val="bg1"/>
          </a:solidFill>
        </p:spPr>
        <p:txBody>
          <a:bodyPr/>
          <a:lstStyle/>
          <a:p>
            <a:r>
              <a:rPr lang="en-US" sz="2400" dirty="0" smtClean="0"/>
              <a:t>Workbook; 7.8</a:t>
            </a:r>
          </a:p>
          <a:p>
            <a:pPr marL="514350" indent="-514350">
              <a:buAutoNum type="alphaUcPeriod"/>
            </a:pPr>
            <a:r>
              <a:rPr lang="en-US" sz="2400" dirty="0" smtClean="0"/>
              <a:t>Choose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err="1" smtClean="0"/>
              <a:t>Ellos</a:t>
            </a:r>
            <a:r>
              <a:rPr lang="en-US" sz="2400" dirty="0"/>
              <a:t> </a:t>
            </a:r>
            <a:r>
              <a:rPr lang="en-US" sz="2400" dirty="0" smtClean="0"/>
              <a:t>(</a:t>
            </a:r>
            <a:r>
              <a:rPr lang="en-US" sz="2400" dirty="0" err="1" smtClean="0"/>
              <a:t>nadó</a:t>
            </a:r>
            <a:r>
              <a:rPr lang="en-US" sz="2400" dirty="0" smtClean="0"/>
              <a:t>, </a:t>
            </a:r>
            <a:r>
              <a:rPr lang="en-US" sz="2400" dirty="0" err="1" smtClean="0"/>
              <a:t>nadaron</a:t>
            </a:r>
            <a:r>
              <a:rPr lang="en-US" sz="2400" dirty="0" smtClean="0"/>
              <a:t>) </a:t>
            </a:r>
            <a:r>
              <a:rPr lang="en-US" sz="2400" dirty="0" err="1" smtClean="0"/>
              <a:t>en</a:t>
            </a:r>
            <a:r>
              <a:rPr lang="en-US" sz="2400" dirty="0" smtClean="0"/>
              <a:t> el mar.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Su amigo </a:t>
            </a:r>
            <a:r>
              <a:rPr lang="en-US" sz="2400" dirty="0"/>
              <a:t>(</a:t>
            </a:r>
            <a:r>
              <a:rPr lang="en-US" sz="2400" dirty="0" err="1"/>
              <a:t>nadó</a:t>
            </a:r>
            <a:r>
              <a:rPr lang="en-US" sz="2400" dirty="0"/>
              <a:t>, </a:t>
            </a:r>
            <a:r>
              <a:rPr lang="en-US" sz="2400" dirty="0" err="1"/>
              <a:t>nadaron</a:t>
            </a:r>
            <a:r>
              <a:rPr lang="en-US" sz="2400" dirty="0"/>
              <a:t>) </a:t>
            </a:r>
            <a:r>
              <a:rPr lang="en-US" sz="2400" dirty="0" err="1" smtClean="0"/>
              <a:t>en</a:t>
            </a:r>
            <a:r>
              <a:rPr lang="en-US" sz="2400" dirty="0" smtClean="0"/>
              <a:t> la </a:t>
            </a:r>
            <a:r>
              <a:rPr lang="en-US" sz="2400" dirty="0" err="1" smtClean="0"/>
              <a:t>piscina</a:t>
            </a:r>
            <a:r>
              <a:rPr lang="en-US" sz="24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Las </a:t>
            </a:r>
            <a:r>
              <a:rPr lang="en-US" sz="2400" dirty="0" err="1" smtClean="0"/>
              <a:t>amigas</a:t>
            </a:r>
            <a:r>
              <a:rPr lang="en-US" sz="2400" dirty="0" smtClean="0"/>
              <a:t> (</a:t>
            </a:r>
            <a:r>
              <a:rPr lang="en-US" sz="2400" dirty="0" err="1" smtClean="0"/>
              <a:t>pasaron</a:t>
            </a:r>
            <a:r>
              <a:rPr lang="en-US" sz="2400" dirty="0" smtClean="0"/>
              <a:t>, </a:t>
            </a:r>
            <a:r>
              <a:rPr lang="en-US" sz="2400" dirty="0" err="1" smtClean="0"/>
              <a:t>pasamos</a:t>
            </a:r>
            <a:r>
              <a:rPr lang="en-US" sz="2400" dirty="0" smtClean="0"/>
              <a:t>) el fin de </a:t>
            </a:r>
            <a:r>
              <a:rPr lang="en-US" sz="2400" dirty="0" err="1" smtClean="0"/>
              <a:t>semana</a:t>
            </a:r>
            <a:r>
              <a:rPr lang="en-US" sz="2400" dirty="0" smtClean="0"/>
              <a:t> </a:t>
            </a:r>
            <a:r>
              <a:rPr lang="en-US" sz="2400" dirty="0" err="1" smtClean="0"/>
              <a:t>en</a:t>
            </a:r>
            <a:r>
              <a:rPr lang="en-US" sz="2400" dirty="0" smtClean="0"/>
              <a:t> la playa.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err="1" smtClean="0"/>
              <a:t>Yo</a:t>
            </a:r>
            <a:r>
              <a:rPr lang="en-US" sz="2400" dirty="0" smtClean="0"/>
              <a:t> (</a:t>
            </a:r>
            <a:r>
              <a:rPr lang="en-US" sz="2400" dirty="0" err="1" smtClean="0"/>
              <a:t>esquió</a:t>
            </a:r>
            <a:r>
              <a:rPr lang="en-US" sz="2400" dirty="0"/>
              <a:t>, </a:t>
            </a:r>
            <a:r>
              <a:rPr lang="en-US" sz="2400" dirty="0" err="1" smtClean="0"/>
              <a:t>esquié</a:t>
            </a:r>
            <a:r>
              <a:rPr lang="en-US" sz="2400" dirty="0" smtClean="0"/>
              <a:t>) </a:t>
            </a:r>
            <a:r>
              <a:rPr lang="en-US" sz="2400" dirty="0" err="1" smtClean="0"/>
              <a:t>en</a:t>
            </a:r>
            <a:r>
              <a:rPr lang="en-US" sz="2400" dirty="0" smtClean="0"/>
              <a:t> el </a:t>
            </a:r>
            <a:r>
              <a:rPr lang="en-US" sz="2400" dirty="0" err="1" smtClean="0"/>
              <a:t>agua</a:t>
            </a:r>
            <a:r>
              <a:rPr lang="en-US" sz="24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err="1" smtClean="0"/>
              <a:t>Yo</a:t>
            </a:r>
            <a:r>
              <a:rPr lang="en-US" sz="2400" dirty="0" smtClean="0"/>
              <a:t> (</a:t>
            </a:r>
            <a:r>
              <a:rPr lang="en-US" sz="2400" dirty="0" err="1" smtClean="0"/>
              <a:t>usé</a:t>
            </a:r>
            <a:r>
              <a:rPr lang="en-US" sz="2400" dirty="0" smtClean="0"/>
              <a:t>, </a:t>
            </a:r>
            <a:r>
              <a:rPr lang="en-US" sz="2400" dirty="0" err="1" smtClean="0"/>
              <a:t>usó</a:t>
            </a:r>
            <a:r>
              <a:rPr lang="en-US" sz="2400" dirty="0" smtClean="0"/>
              <a:t>) </a:t>
            </a:r>
            <a:r>
              <a:rPr lang="en-US" sz="2400" dirty="0" err="1" smtClean="0"/>
              <a:t>una</a:t>
            </a:r>
            <a:r>
              <a:rPr lang="en-US" sz="2400" dirty="0" smtClean="0"/>
              <a:t> crema solar.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err="1" smtClean="0"/>
              <a:t>Nosotros</a:t>
            </a:r>
            <a:r>
              <a:rPr lang="en-US" sz="2400" dirty="0" smtClean="0"/>
              <a:t> (</a:t>
            </a:r>
            <a:r>
              <a:rPr lang="en-US" sz="2400" dirty="0" err="1" smtClean="0"/>
              <a:t>jugamos</a:t>
            </a:r>
            <a:r>
              <a:rPr lang="en-US" sz="2400" dirty="0" smtClean="0"/>
              <a:t>, </a:t>
            </a:r>
            <a:r>
              <a:rPr lang="en-US" sz="2400" dirty="0" err="1" smtClean="0"/>
              <a:t>jugaron</a:t>
            </a:r>
            <a:r>
              <a:rPr lang="en-US" sz="2400" dirty="0" smtClean="0"/>
              <a:t>) </a:t>
            </a:r>
            <a:r>
              <a:rPr lang="en-US" sz="2400" dirty="0" err="1" smtClean="0"/>
              <a:t>voleibol</a:t>
            </a:r>
            <a:r>
              <a:rPr lang="en-US" sz="24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err="1" smtClean="0"/>
              <a:t>Tú</a:t>
            </a:r>
            <a:r>
              <a:rPr lang="en-US" sz="2400" dirty="0" smtClean="0"/>
              <a:t> (</a:t>
            </a:r>
            <a:r>
              <a:rPr lang="en-US" sz="2400" dirty="0" err="1" smtClean="0"/>
              <a:t>hablaste</a:t>
            </a:r>
            <a:r>
              <a:rPr lang="en-US" sz="2400" dirty="0" smtClean="0"/>
              <a:t>, </a:t>
            </a:r>
            <a:r>
              <a:rPr lang="en-US" sz="2400" dirty="0" err="1" smtClean="0"/>
              <a:t>hablaron</a:t>
            </a:r>
            <a:r>
              <a:rPr lang="en-US" sz="2400" dirty="0" smtClean="0"/>
              <a:t>) con Juan.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¿</a:t>
            </a:r>
            <a:r>
              <a:rPr lang="en-US" sz="2400" dirty="0" err="1" smtClean="0"/>
              <a:t>Cuántas</a:t>
            </a:r>
            <a:r>
              <a:rPr lang="en-US" sz="2400" dirty="0" smtClean="0"/>
              <a:t> </a:t>
            </a:r>
            <a:r>
              <a:rPr lang="en-US" sz="2400" dirty="0" err="1" smtClean="0"/>
              <a:t>fotografías</a:t>
            </a:r>
            <a:r>
              <a:rPr lang="en-US" sz="2400" dirty="0" smtClean="0"/>
              <a:t> (</a:t>
            </a:r>
            <a:r>
              <a:rPr lang="en-US" sz="2400" dirty="0" err="1" smtClean="0"/>
              <a:t>tomó</a:t>
            </a:r>
            <a:r>
              <a:rPr lang="en-US" sz="2400" dirty="0" smtClean="0"/>
              <a:t>, </a:t>
            </a:r>
            <a:r>
              <a:rPr lang="en-US" sz="2400" dirty="0" err="1" smtClean="0"/>
              <a:t>tomaste</a:t>
            </a:r>
            <a:r>
              <a:rPr lang="en-US" sz="2400" dirty="0" smtClean="0"/>
              <a:t>) </a:t>
            </a:r>
            <a:r>
              <a:rPr lang="en-US" sz="2400" dirty="0" err="1" smtClean="0"/>
              <a:t>tú</a:t>
            </a:r>
            <a:r>
              <a:rPr lang="en-US" sz="2400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err="1" smtClean="0"/>
              <a:t>Yo</a:t>
            </a:r>
            <a:r>
              <a:rPr lang="en-US" sz="2400" dirty="0" smtClean="0"/>
              <a:t> (</a:t>
            </a:r>
            <a:r>
              <a:rPr lang="en-US" sz="2400" dirty="0" err="1" smtClean="0"/>
              <a:t>entró</a:t>
            </a:r>
            <a:r>
              <a:rPr lang="en-US" sz="2400" dirty="0" smtClean="0"/>
              <a:t>, </a:t>
            </a:r>
            <a:r>
              <a:rPr lang="en-US" sz="2400" dirty="0" err="1" smtClean="0"/>
              <a:t>entré</a:t>
            </a:r>
            <a:r>
              <a:rPr lang="en-US" sz="2400" dirty="0" smtClean="0"/>
              <a:t>) </a:t>
            </a:r>
            <a:r>
              <a:rPr lang="en-US" sz="2400" dirty="0" err="1" smtClean="0"/>
              <a:t>en</a:t>
            </a:r>
            <a:r>
              <a:rPr lang="en-US" sz="2400" dirty="0" smtClean="0"/>
              <a:t> el </a:t>
            </a:r>
            <a:r>
              <a:rPr lang="en-US" sz="2400" dirty="0" err="1" smtClean="0"/>
              <a:t>agua</a:t>
            </a:r>
            <a:r>
              <a:rPr lang="en-US" sz="24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err="1" smtClean="0"/>
              <a:t>Ustedes</a:t>
            </a:r>
            <a:r>
              <a:rPr lang="en-US" sz="2400" dirty="0" smtClean="0"/>
              <a:t> (</a:t>
            </a:r>
            <a:r>
              <a:rPr lang="en-US" sz="2400" dirty="0" err="1" smtClean="0"/>
              <a:t>buceó</a:t>
            </a:r>
            <a:r>
              <a:rPr lang="en-US" sz="2400" dirty="0" smtClean="0"/>
              <a:t>, </a:t>
            </a:r>
            <a:r>
              <a:rPr lang="en-US" sz="2400" dirty="0" err="1" smtClean="0"/>
              <a:t>bucearon</a:t>
            </a:r>
            <a:r>
              <a:rPr lang="en-US" sz="2400" dirty="0" smtClean="0"/>
              <a:t>).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91715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"/>
            <a:ext cx="8763000" cy="6705600"/>
          </a:xfrm>
          <a:solidFill>
            <a:schemeClr val="bg1"/>
          </a:solidFill>
        </p:spPr>
        <p:txBody>
          <a:bodyPr/>
          <a:lstStyle/>
          <a:p>
            <a:pPr marL="514350" indent="-514350">
              <a:buFont typeface="+mj-lt"/>
              <a:buAutoNum type="alphaUcPeriod" startAt="2"/>
            </a:pPr>
            <a:r>
              <a:rPr lang="en-US" dirty="0" smtClean="0"/>
              <a:t>Complete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Él</a:t>
            </a:r>
            <a:r>
              <a:rPr lang="en-US" dirty="0" smtClean="0"/>
              <a:t> __________ </a:t>
            </a:r>
            <a:r>
              <a:rPr lang="en-US" dirty="0" err="1" smtClean="0"/>
              <a:t>en</a:t>
            </a:r>
            <a:r>
              <a:rPr lang="en-US" dirty="0" smtClean="0"/>
              <a:t> el mar y </a:t>
            </a:r>
            <a:r>
              <a:rPr lang="en-US" dirty="0" err="1" smtClean="0"/>
              <a:t>yo</a:t>
            </a:r>
            <a:r>
              <a:rPr lang="en-US" dirty="0" smtClean="0"/>
              <a:t> _______ </a:t>
            </a:r>
            <a:r>
              <a:rPr lang="en-US" dirty="0" err="1" smtClean="0"/>
              <a:t>en</a:t>
            </a:r>
            <a:r>
              <a:rPr lang="en-US" dirty="0" smtClean="0"/>
              <a:t> el </a:t>
            </a:r>
            <a:r>
              <a:rPr lang="en-US" dirty="0" err="1" smtClean="0"/>
              <a:t>lago</a:t>
            </a:r>
            <a:r>
              <a:rPr lang="en-US" dirty="0" smtClean="0"/>
              <a:t>. </a:t>
            </a:r>
            <a:r>
              <a:rPr lang="en-US" i="1" dirty="0" smtClean="0"/>
              <a:t>(</a:t>
            </a:r>
            <a:r>
              <a:rPr lang="en-US" i="1" dirty="0" err="1" smtClean="0"/>
              <a:t>esquiar</a:t>
            </a:r>
            <a:r>
              <a:rPr lang="en-US" i="1" dirty="0" smtClean="0"/>
              <a:t>)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Ella _________ </a:t>
            </a:r>
            <a:r>
              <a:rPr lang="en-US" dirty="0" err="1" smtClean="0"/>
              <a:t>en</a:t>
            </a:r>
            <a:r>
              <a:rPr lang="en-US" dirty="0" smtClean="0"/>
              <a:t> el </a:t>
            </a:r>
            <a:r>
              <a:rPr lang="en-US" dirty="0" err="1" smtClean="0"/>
              <a:t>lago</a:t>
            </a:r>
            <a:r>
              <a:rPr lang="en-US" dirty="0" smtClean="0"/>
              <a:t> y </a:t>
            </a:r>
            <a:r>
              <a:rPr lang="en-US" dirty="0" err="1" smtClean="0"/>
              <a:t>yo</a:t>
            </a:r>
            <a:r>
              <a:rPr lang="en-US" dirty="0" smtClean="0"/>
              <a:t> ________ </a:t>
            </a:r>
            <a:r>
              <a:rPr lang="en-US" dirty="0" err="1" smtClean="0"/>
              <a:t>en</a:t>
            </a:r>
            <a:r>
              <a:rPr lang="en-US" dirty="0" smtClean="0"/>
              <a:t> la </a:t>
            </a:r>
            <a:r>
              <a:rPr lang="en-US" dirty="0" err="1" smtClean="0"/>
              <a:t>piscina</a:t>
            </a:r>
            <a:r>
              <a:rPr lang="en-US" dirty="0" smtClean="0"/>
              <a:t>.</a:t>
            </a:r>
            <a:r>
              <a:rPr lang="en-US" i="1" dirty="0" smtClean="0"/>
              <a:t>(</a:t>
            </a:r>
            <a:r>
              <a:rPr lang="en-US" i="1" dirty="0" err="1" smtClean="0"/>
              <a:t>nadar</a:t>
            </a:r>
            <a:r>
              <a:rPr lang="en-US" i="1" dirty="0" smtClean="0"/>
              <a:t>)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Él</a:t>
            </a:r>
            <a:r>
              <a:rPr lang="en-US" dirty="0" smtClean="0"/>
              <a:t> _______ crema solar y </a:t>
            </a:r>
            <a:r>
              <a:rPr lang="en-US" dirty="0" err="1" smtClean="0"/>
              <a:t>yo</a:t>
            </a:r>
            <a:r>
              <a:rPr lang="en-US" dirty="0" smtClean="0"/>
              <a:t> _______ crema solar </a:t>
            </a:r>
            <a:r>
              <a:rPr lang="en-US" dirty="0" err="1" smtClean="0"/>
              <a:t>también</a:t>
            </a:r>
            <a:r>
              <a:rPr lang="en-US" dirty="0" smtClean="0"/>
              <a:t>. </a:t>
            </a:r>
            <a:r>
              <a:rPr lang="en-US" i="1" dirty="0" smtClean="0"/>
              <a:t>(</a:t>
            </a:r>
            <a:r>
              <a:rPr lang="en-US" i="1" dirty="0" err="1" smtClean="0"/>
              <a:t>usar</a:t>
            </a:r>
            <a:r>
              <a:rPr lang="en-US" i="1" dirty="0" smtClean="0"/>
              <a:t>)</a:t>
            </a:r>
            <a:endParaRPr lang="en-US" dirty="0" smtClean="0"/>
          </a:p>
          <a:p>
            <a:pPr marL="514350" indent="-514350">
              <a:buFont typeface="+mj-lt"/>
              <a:buAutoNum type="alphaUcPeriod" startAt="3"/>
            </a:pPr>
            <a:r>
              <a:rPr lang="en-US" dirty="0" smtClean="0"/>
              <a:t>Complete.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Hablar</a:t>
            </a:r>
            <a:endParaRPr lang="en-US" dirty="0" smtClean="0"/>
          </a:p>
          <a:p>
            <a:pPr marL="400050" lvl="1" indent="0">
              <a:buNone/>
            </a:pPr>
            <a:r>
              <a:rPr lang="en-US" dirty="0" smtClean="0"/>
              <a:t>-</a:t>
            </a:r>
            <a:r>
              <a:rPr lang="en-US" dirty="0" err="1" smtClean="0"/>
              <a:t>Yo</a:t>
            </a:r>
            <a:r>
              <a:rPr lang="en-US" dirty="0" smtClean="0"/>
              <a:t> __________ con Juan </a:t>
            </a:r>
            <a:r>
              <a:rPr lang="en-US" dirty="0" err="1" smtClean="0"/>
              <a:t>ayer</a:t>
            </a:r>
            <a:r>
              <a:rPr lang="en-US" dirty="0" smtClean="0"/>
              <a:t>.</a:t>
            </a:r>
          </a:p>
          <a:p>
            <a:pPr marL="400050" lvl="1" indent="0">
              <a:buNone/>
            </a:pPr>
            <a:r>
              <a:rPr lang="en-US" dirty="0" smtClean="0"/>
              <a:t>-¿</a:t>
            </a:r>
            <a:r>
              <a:rPr lang="en-US" dirty="0" err="1" smtClean="0"/>
              <a:t>Cuándo</a:t>
            </a:r>
            <a:r>
              <a:rPr lang="en-US" dirty="0" smtClean="0"/>
              <a:t> ___________ (</a:t>
            </a:r>
            <a:r>
              <a:rPr lang="en-US" dirty="0" err="1" smtClean="0"/>
              <a:t>tú</a:t>
            </a:r>
            <a:r>
              <a:rPr lang="en-US" dirty="0" smtClean="0"/>
              <a:t>) con Juan?</a:t>
            </a:r>
          </a:p>
        </p:txBody>
      </p:sp>
    </p:spTree>
    <p:extLst>
      <p:ext uri="{BB962C8B-B14F-4D97-AF65-F5344CB8AC3E}">
        <p14:creationId xmlns:p14="http://schemas.microsoft.com/office/powerpoint/2010/main" val="163625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66713"/>
            <a:ext cx="8229600" cy="1462087"/>
          </a:xfrm>
        </p:spPr>
        <p:txBody>
          <a:bodyPr/>
          <a:lstStyle/>
          <a:p>
            <a:pPr algn="ctr"/>
            <a:r>
              <a:rPr lang="en-US" sz="6000" dirty="0" err="1" smtClean="0">
                <a:solidFill>
                  <a:srgbClr val="FF0000"/>
                </a:solidFill>
              </a:rPr>
              <a:t>Practica</a:t>
            </a:r>
            <a:endParaRPr lang="en-US" sz="60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8137" y="2017713"/>
            <a:ext cx="8653463" cy="4611687"/>
          </a:xfrm>
        </p:spPr>
        <p:txBody>
          <a:bodyPr/>
          <a:lstStyle/>
          <a:p>
            <a:r>
              <a:rPr lang="en-US" sz="2800" dirty="0" err="1" smtClean="0"/>
              <a:t>conjuga</a:t>
            </a:r>
            <a:r>
              <a:rPr lang="en-US" sz="2800" dirty="0" smtClean="0"/>
              <a:t> </a:t>
            </a:r>
            <a:r>
              <a:rPr lang="en-US" sz="2800" dirty="0" err="1" smtClean="0"/>
              <a:t>en</a:t>
            </a:r>
            <a:r>
              <a:rPr lang="en-US" sz="2800" dirty="0" smtClean="0"/>
              <a:t> el </a:t>
            </a:r>
            <a:r>
              <a:rPr lang="en-US" sz="2800" dirty="0" err="1" smtClean="0"/>
              <a:t>preterito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i="1" dirty="0" smtClean="0"/>
              <a:t>*make sure you read the last notes you just took*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Mar</a:t>
            </a:r>
            <a:r>
              <a:rPr lang="en-US" sz="2800" u="sng" dirty="0" err="1" smtClean="0"/>
              <a:t>car</a:t>
            </a:r>
            <a:r>
              <a:rPr lang="en-US" sz="2800" dirty="0" smtClean="0"/>
              <a:t> </a:t>
            </a:r>
            <a:r>
              <a:rPr lang="en-US" sz="2800" i="1" dirty="0" smtClean="0"/>
              <a:t>(to score)</a:t>
            </a:r>
            <a:endParaRPr lang="en-US" sz="2800" dirty="0"/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Lle</a:t>
            </a:r>
            <a:r>
              <a:rPr lang="en-US" sz="2800" u="sng" dirty="0" err="1" smtClean="0"/>
              <a:t>gar</a:t>
            </a:r>
            <a:r>
              <a:rPr lang="en-US" sz="2800" dirty="0" smtClean="0"/>
              <a:t> </a:t>
            </a:r>
            <a:r>
              <a:rPr lang="en-US" sz="2800" i="1" dirty="0" smtClean="0"/>
              <a:t>(to arrive)</a:t>
            </a: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Empe</a:t>
            </a:r>
            <a:r>
              <a:rPr lang="en-US" sz="2800" u="sng" dirty="0" err="1" smtClean="0"/>
              <a:t>zar</a:t>
            </a:r>
            <a:r>
              <a:rPr lang="en-US" sz="2800" dirty="0" smtClean="0"/>
              <a:t> </a:t>
            </a:r>
            <a:r>
              <a:rPr lang="en-US" sz="2800" i="1" dirty="0" smtClean="0"/>
              <a:t>(to begin)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Patinar</a:t>
            </a:r>
            <a:r>
              <a:rPr lang="en-US" sz="2800" dirty="0" smtClean="0"/>
              <a:t> </a:t>
            </a:r>
            <a:r>
              <a:rPr lang="en-US" sz="2800" i="1" dirty="0" smtClean="0"/>
              <a:t>(to skate)</a:t>
            </a: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Bajar</a:t>
            </a:r>
            <a:r>
              <a:rPr lang="en-US" sz="2800" dirty="0" smtClean="0"/>
              <a:t> </a:t>
            </a:r>
            <a:r>
              <a:rPr lang="en-US" sz="2800" i="1" dirty="0" smtClean="0"/>
              <a:t>(to go down)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Practi</a:t>
            </a:r>
            <a:r>
              <a:rPr lang="en-US" sz="2800" u="sng" dirty="0" err="1" smtClean="0"/>
              <a:t>car</a:t>
            </a:r>
            <a:r>
              <a:rPr lang="en-US" sz="2800" u="sng" dirty="0" smtClean="0"/>
              <a:t> </a:t>
            </a:r>
            <a:r>
              <a:rPr lang="en-US" sz="2800" i="1" dirty="0" smtClean="0"/>
              <a:t>(to practice)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50533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7793037" cy="914400"/>
          </a:xfrm>
        </p:spPr>
        <p:txBody>
          <a:bodyPr/>
          <a:lstStyle/>
          <a:p>
            <a:pPr algn="ctr"/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 la </a:t>
            </a:r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32255750"/>
              </p:ext>
            </p:extLst>
          </p:nvPr>
        </p:nvGraphicFramePr>
        <p:xfrm>
          <a:off x="152400" y="990600"/>
          <a:ext cx="8686800" cy="526868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961535"/>
                <a:gridCol w="2297799"/>
                <a:gridCol w="2297799"/>
                <a:gridCol w="2129667"/>
              </a:tblGrid>
              <a:tr h="78377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>
                          <a:solidFill>
                            <a:srgbClr val="0070C0"/>
                          </a:solidFill>
                        </a:rPr>
                        <a:t>Empe</a:t>
                      </a:r>
                      <a:r>
                        <a:rPr lang="en-US" sz="3200" dirty="0" err="1" smtClean="0">
                          <a:solidFill>
                            <a:srgbClr val="FF0000"/>
                          </a:solidFill>
                        </a:rPr>
                        <a:t>z</a:t>
                      </a:r>
                      <a:r>
                        <a:rPr lang="en-US" sz="3200" dirty="0" err="1" smtClean="0">
                          <a:solidFill>
                            <a:srgbClr val="0070C0"/>
                          </a:solidFill>
                        </a:rPr>
                        <a:t>ar</a:t>
                      </a:r>
                      <a:r>
                        <a:rPr lang="en-US" sz="32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>
                          <a:solidFill>
                            <a:schemeClr val="tx1"/>
                          </a:solidFill>
                        </a:rPr>
                        <a:t>Lle</a:t>
                      </a:r>
                      <a:r>
                        <a:rPr lang="en-US" sz="3200" dirty="0" err="1" smtClean="0">
                          <a:solidFill>
                            <a:srgbClr val="FF0000"/>
                          </a:solidFill>
                        </a:rPr>
                        <a:t>g</a:t>
                      </a:r>
                      <a:r>
                        <a:rPr lang="en-US" sz="3200" dirty="0" err="1" smtClean="0">
                          <a:solidFill>
                            <a:schemeClr val="tx1"/>
                          </a:solidFill>
                        </a:rPr>
                        <a:t>ar</a:t>
                      </a:r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>
                          <a:solidFill>
                            <a:srgbClr val="002060"/>
                          </a:solidFill>
                        </a:rPr>
                        <a:t>Mar</a:t>
                      </a:r>
                      <a:r>
                        <a:rPr lang="en-US" sz="3200" dirty="0" err="1" smtClean="0">
                          <a:solidFill>
                            <a:srgbClr val="FF0000"/>
                          </a:solidFill>
                        </a:rPr>
                        <a:t>c</a:t>
                      </a:r>
                      <a:r>
                        <a:rPr lang="en-US" sz="3200" dirty="0" err="1" smtClean="0">
                          <a:solidFill>
                            <a:srgbClr val="002060"/>
                          </a:solidFill>
                        </a:rPr>
                        <a:t>ar</a:t>
                      </a:r>
                      <a:endParaRPr lang="en-US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Yo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Tú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Él</a:t>
                      </a:r>
                      <a:r>
                        <a:rPr lang="en-US" sz="3200" dirty="0" smtClean="0"/>
                        <a:t> </a:t>
                      </a:r>
                      <a:r>
                        <a:rPr lang="en-US" sz="3200" dirty="0" err="1" smtClean="0"/>
                        <a:t>ella</a:t>
                      </a:r>
                      <a:r>
                        <a:rPr lang="en-US" sz="3200" dirty="0" smtClean="0"/>
                        <a:t> </a:t>
                      </a:r>
                      <a:r>
                        <a:rPr lang="en-US" sz="3200" dirty="0" err="1" smtClean="0"/>
                        <a:t>Ud</a:t>
                      </a:r>
                      <a:r>
                        <a:rPr lang="en-US" sz="3200" dirty="0" smtClean="0"/>
                        <a:t>.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Nosotros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Ellos</a:t>
                      </a:r>
                      <a:r>
                        <a:rPr lang="en-US" sz="3200" dirty="0" smtClean="0"/>
                        <a:t> </a:t>
                      </a:r>
                      <a:r>
                        <a:rPr lang="en-US" sz="3200" dirty="0" err="1" smtClean="0"/>
                        <a:t>ellas</a:t>
                      </a:r>
                      <a:r>
                        <a:rPr lang="en-US" sz="3200" dirty="0" smtClean="0"/>
                        <a:t> </a:t>
                      </a:r>
                      <a:r>
                        <a:rPr lang="en-US" sz="3200" dirty="0" err="1" smtClean="0"/>
                        <a:t>uds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133600" y="1777425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>
                <a:solidFill>
                  <a:srgbClr val="0070C0"/>
                </a:solidFill>
              </a:rPr>
              <a:t>e</a:t>
            </a:r>
            <a:r>
              <a:rPr lang="es-ES_tradnl" sz="3200" b="1" dirty="0" smtClean="0">
                <a:solidFill>
                  <a:srgbClr val="0070C0"/>
                </a:solidFill>
              </a:rPr>
              <a:t>mpe</a:t>
            </a:r>
            <a:r>
              <a:rPr lang="es-ES_tradnl" sz="3200" b="1" dirty="0" smtClean="0">
                <a:solidFill>
                  <a:srgbClr val="FF0000"/>
                </a:solidFill>
              </a:rPr>
              <a:t>cé</a:t>
            </a:r>
            <a:endParaRPr lang="es-ES_tradnl" sz="32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57400" y="2539425"/>
            <a:ext cx="2514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>
                <a:solidFill>
                  <a:srgbClr val="0070C0"/>
                </a:solidFill>
              </a:rPr>
              <a:t>e</a:t>
            </a:r>
            <a:r>
              <a:rPr lang="es-ES_tradnl" sz="3200" b="1" dirty="0" smtClean="0">
                <a:solidFill>
                  <a:srgbClr val="0070C0"/>
                </a:solidFill>
              </a:rPr>
              <a:t>mpezaste</a:t>
            </a:r>
            <a:endParaRPr lang="es-ES_tradnl" sz="3200" b="1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33600" y="3453825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>
                <a:solidFill>
                  <a:srgbClr val="0070C0"/>
                </a:solidFill>
              </a:rPr>
              <a:t>e</a:t>
            </a:r>
            <a:r>
              <a:rPr lang="es-ES_tradnl" sz="3200" b="1" dirty="0" smtClean="0">
                <a:solidFill>
                  <a:srgbClr val="0070C0"/>
                </a:solidFill>
              </a:rPr>
              <a:t>mpezó</a:t>
            </a:r>
            <a:endParaRPr lang="es-ES_tradnl" sz="3200" b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81200" y="4444425"/>
            <a:ext cx="259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800" b="1" dirty="0">
                <a:solidFill>
                  <a:srgbClr val="0070C0"/>
                </a:solidFill>
              </a:rPr>
              <a:t>e</a:t>
            </a:r>
            <a:r>
              <a:rPr lang="es-ES_tradnl" sz="2800" b="1" dirty="0" smtClean="0">
                <a:solidFill>
                  <a:srgbClr val="0070C0"/>
                </a:solidFill>
              </a:rPr>
              <a:t>mpezamos</a:t>
            </a:r>
            <a:endParaRPr lang="es-ES_tradnl" sz="2800" b="1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57400" y="5334000"/>
            <a:ext cx="2362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800" b="1" dirty="0">
                <a:solidFill>
                  <a:srgbClr val="0070C0"/>
                </a:solidFill>
              </a:rPr>
              <a:t>e</a:t>
            </a:r>
            <a:r>
              <a:rPr lang="es-ES_tradnl" sz="2800" b="1" dirty="0" smtClean="0">
                <a:solidFill>
                  <a:srgbClr val="0070C0"/>
                </a:solidFill>
              </a:rPr>
              <a:t>mpezaron</a:t>
            </a:r>
            <a:endParaRPr lang="es-ES_tradnl" sz="2800" b="1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48200" y="1828800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chemeClr val="accent4"/>
                </a:solidFill>
              </a:rPr>
              <a:t>lle</a:t>
            </a:r>
            <a:r>
              <a:rPr lang="es-ES_tradnl" sz="3200" b="1" dirty="0" smtClean="0">
                <a:solidFill>
                  <a:srgbClr val="FF0000"/>
                </a:solidFill>
              </a:rPr>
              <a:t>gué</a:t>
            </a:r>
            <a:endParaRPr lang="es-ES_tradnl" sz="32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48200" y="2514600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chemeClr val="accent4"/>
                </a:solidFill>
              </a:rPr>
              <a:t>llegaste</a:t>
            </a:r>
            <a:endParaRPr lang="es-ES_tradnl" sz="32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48200" y="3453825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chemeClr val="accent4"/>
                </a:solidFill>
              </a:rPr>
              <a:t>llegó</a:t>
            </a:r>
            <a:endParaRPr lang="es-ES_tradnl" sz="32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72000" y="4444425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chemeClr val="accent4"/>
                </a:solidFill>
              </a:rPr>
              <a:t>llegamos</a:t>
            </a:r>
            <a:endParaRPr lang="es-ES_tradnl" sz="32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95800" y="5282625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chemeClr val="accent4"/>
                </a:solidFill>
              </a:rPr>
              <a:t>llegaron</a:t>
            </a:r>
            <a:endParaRPr lang="es-ES_tradnl" sz="32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29400" y="1828800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>
                <a:solidFill>
                  <a:srgbClr val="002060"/>
                </a:solidFill>
              </a:rPr>
              <a:t>m</a:t>
            </a:r>
            <a:r>
              <a:rPr lang="es-ES_tradnl" sz="3200" b="1" dirty="0" smtClean="0">
                <a:solidFill>
                  <a:srgbClr val="002060"/>
                </a:solidFill>
              </a:rPr>
              <a:t>ar</a:t>
            </a:r>
            <a:r>
              <a:rPr lang="es-ES_tradnl" sz="3200" b="1" dirty="0" smtClean="0">
                <a:solidFill>
                  <a:srgbClr val="FF0000"/>
                </a:solidFill>
              </a:rPr>
              <a:t>qué</a:t>
            </a:r>
            <a:endParaRPr lang="es-ES_tradnl" sz="32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629400" y="2539425"/>
            <a:ext cx="220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rgbClr val="002060"/>
                </a:solidFill>
              </a:rPr>
              <a:t>marcaste</a:t>
            </a:r>
            <a:endParaRPr lang="es-ES_tradnl" sz="32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629400" y="3453825"/>
            <a:ext cx="220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rgbClr val="002060"/>
                </a:solidFill>
              </a:rPr>
              <a:t>marcó</a:t>
            </a:r>
            <a:endParaRPr lang="es-ES_tradnl" sz="3200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553200" y="4444425"/>
            <a:ext cx="2438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rgbClr val="002060"/>
                </a:solidFill>
              </a:rPr>
              <a:t>marcamos</a:t>
            </a:r>
            <a:endParaRPr lang="es-ES_tradnl" sz="32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629400" y="5282625"/>
            <a:ext cx="220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rgbClr val="002060"/>
                </a:solidFill>
              </a:rPr>
              <a:t>marcaron</a:t>
            </a:r>
            <a:endParaRPr lang="es-ES_tradnl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832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7793037" cy="9144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 la </a:t>
            </a: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1532028"/>
              </p:ext>
            </p:extLst>
          </p:nvPr>
        </p:nvGraphicFramePr>
        <p:xfrm>
          <a:off x="76200" y="990600"/>
          <a:ext cx="8991600" cy="4985655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30361"/>
                <a:gridCol w="2378423"/>
                <a:gridCol w="2216605"/>
                <a:gridCol w="2366211"/>
              </a:tblGrid>
              <a:tr h="78377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>
                          <a:solidFill>
                            <a:srgbClr val="0070C0"/>
                          </a:solidFill>
                        </a:rPr>
                        <a:t>Patinar</a:t>
                      </a:r>
                      <a:r>
                        <a:rPr lang="en-US" sz="32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>
                          <a:solidFill>
                            <a:schemeClr val="tx1"/>
                          </a:solidFill>
                        </a:rPr>
                        <a:t>Bajar</a:t>
                      </a:r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>
                          <a:solidFill>
                            <a:srgbClr val="002060"/>
                          </a:solidFill>
                        </a:rPr>
                        <a:t>Practi</a:t>
                      </a:r>
                      <a:r>
                        <a:rPr lang="en-US" sz="3200" dirty="0" err="1" smtClean="0">
                          <a:solidFill>
                            <a:srgbClr val="FF0000"/>
                          </a:solidFill>
                        </a:rPr>
                        <a:t>c</a:t>
                      </a:r>
                      <a:r>
                        <a:rPr lang="en-US" sz="3200" dirty="0" err="1" smtClean="0">
                          <a:solidFill>
                            <a:srgbClr val="002060"/>
                          </a:solidFill>
                        </a:rPr>
                        <a:t>ar</a:t>
                      </a:r>
                      <a:endParaRPr lang="en-US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Yo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Tú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Él</a:t>
                      </a:r>
                      <a:r>
                        <a:rPr lang="en-US" sz="3200" dirty="0" smtClean="0"/>
                        <a:t> </a:t>
                      </a:r>
                      <a:r>
                        <a:rPr lang="en-US" sz="3200" dirty="0" err="1" smtClean="0"/>
                        <a:t>ella</a:t>
                      </a:r>
                      <a:r>
                        <a:rPr lang="en-US" sz="3200" dirty="0" smtClean="0"/>
                        <a:t> </a:t>
                      </a:r>
                      <a:r>
                        <a:rPr lang="en-US" sz="3200" dirty="0" err="1" smtClean="0"/>
                        <a:t>Ud</a:t>
                      </a:r>
                      <a:r>
                        <a:rPr lang="en-US" sz="3200" dirty="0" smtClean="0"/>
                        <a:t>.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Nosotros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Ellos</a:t>
                      </a:r>
                      <a:r>
                        <a:rPr lang="en-US" sz="3200" dirty="0" smtClean="0"/>
                        <a:t> </a:t>
                      </a:r>
                      <a:r>
                        <a:rPr lang="en-US" sz="3200" dirty="0" err="1" smtClean="0"/>
                        <a:t>ellas</a:t>
                      </a:r>
                      <a:r>
                        <a:rPr lang="en-US" sz="3200" dirty="0" smtClean="0"/>
                        <a:t> </a:t>
                      </a:r>
                      <a:r>
                        <a:rPr lang="en-US" sz="3200" dirty="0" err="1" smtClean="0"/>
                        <a:t>uds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133600" y="1777425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>
                <a:solidFill>
                  <a:srgbClr val="0070C0"/>
                </a:solidFill>
              </a:rPr>
              <a:t>p</a:t>
            </a:r>
            <a:r>
              <a:rPr lang="es-ES_tradnl" sz="3200" b="1" dirty="0" smtClean="0">
                <a:solidFill>
                  <a:srgbClr val="0070C0"/>
                </a:solidFill>
              </a:rPr>
              <a:t>atin</a:t>
            </a:r>
            <a:r>
              <a:rPr lang="es-ES_tradnl" sz="3200" b="1" dirty="0" smtClean="0">
                <a:solidFill>
                  <a:srgbClr val="00B050"/>
                </a:solidFill>
              </a:rPr>
              <a:t>é</a:t>
            </a:r>
            <a:endParaRPr lang="es-ES_tradnl" sz="3200" b="1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57400" y="2539425"/>
            <a:ext cx="2514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rgbClr val="0070C0"/>
                </a:solidFill>
              </a:rPr>
              <a:t>patinaste</a:t>
            </a:r>
            <a:endParaRPr lang="es-ES_tradnl" sz="3200" b="1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33600" y="3453825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rgbClr val="0070C0"/>
                </a:solidFill>
              </a:rPr>
              <a:t>patin</a:t>
            </a:r>
            <a:r>
              <a:rPr lang="es-ES_tradnl" sz="3200" b="1" dirty="0" smtClean="0">
                <a:solidFill>
                  <a:srgbClr val="00B050"/>
                </a:solidFill>
              </a:rPr>
              <a:t>ó</a:t>
            </a:r>
            <a:endParaRPr lang="es-ES_tradnl" sz="3200" b="1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81200" y="4444425"/>
            <a:ext cx="259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800" b="1" dirty="0" smtClean="0">
                <a:solidFill>
                  <a:srgbClr val="0070C0"/>
                </a:solidFill>
              </a:rPr>
              <a:t>patinamos</a:t>
            </a:r>
            <a:endParaRPr lang="es-ES_tradnl" sz="2800" b="1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57400" y="5334000"/>
            <a:ext cx="2362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800" b="1" dirty="0" smtClean="0">
                <a:solidFill>
                  <a:srgbClr val="0070C0"/>
                </a:solidFill>
              </a:rPr>
              <a:t>patinaron</a:t>
            </a:r>
            <a:endParaRPr lang="es-ES_tradnl" sz="2800" b="1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48200" y="1828800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chemeClr val="accent4"/>
                </a:solidFill>
              </a:rPr>
              <a:t>baj</a:t>
            </a:r>
            <a:r>
              <a:rPr lang="es-ES_tradnl" sz="3200" b="1" dirty="0" smtClean="0">
                <a:solidFill>
                  <a:srgbClr val="00B050"/>
                </a:solidFill>
              </a:rPr>
              <a:t>é</a:t>
            </a:r>
            <a:endParaRPr lang="es-ES_tradnl" sz="3200" b="1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48200" y="2514600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chemeClr val="accent4"/>
                </a:solidFill>
              </a:rPr>
              <a:t>bajaste</a:t>
            </a:r>
            <a:endParaRPr lang="es-ES_tradnl" sz="32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48200" y="3453825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chemeClr val="accent4"/>
                </a:solidFill>
              </a:rPr>
              <a:t>baj</a:t>
            </a:r>
            <a:r>
              <a:rPr lang="es-ES_tradnl" sz="3200" b="1" dirty="0" smtClean="0">
                <a:solidFill>
                  <a:srgbClr val="00B050"/>
                </a:solidFill>
              </a:rPr>
              <a:t>ó</a:t>
            </a:r>
            <a:endParaRPr lang="es-ES_tradnl" sz="3200" b="1" dirty="0">
              <a:solidFill>
                <a:srgbClr val="00B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72000" y="4444425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chemeClr val="accent4"/>
                </a:solidFill>
              </a:rPr>
              <a:t>bajamos</a:t>
            </a:r>
            <a:endParaRPr lang="es-ES_tradnl" sz="32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95800" y="5282625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chemeClr val="accent4"/>
                </a:solidFill>
              </a:rPr>
              <a:t>bajaron</a:t>
            </a:r>
            <a:endParaRPr lang="es-ES_tradnl" sz="32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29400" y="1828800"/>
            <a:ext cx="2362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rgbClr val="002060"/>
                </a:solidFill>
              </a:rPr>
              <a:t>practi</a:t>
            </a:r>
            <a:r>
              <a:rPr lang="es-ES_tradnl" sz="3200" b="1" dirty="0" smtClean="0">
                <a:solidFill>
                  <a:srgbClr val="FF0000"/>
                </a:solidFill>
              </a:rPr>
              <a:t>qué</a:t>
            </a:r>
            <a:endParaRPr lang="es-ES_tradnl" sz="32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629400" y="2539425"/>
            <a:ext cx="2514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rgbClr val="002060"/>
                </a:solidFill>
              </a:rPr>
              <a:t>practicaste</a:t>
            </a:r>
            <a:endParaRPr lang="es-ES_tradnl" sz="32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629400" y="3453825"/>
            <a:ext cx="220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rgbClr val="002060"/>
                </a:solidFill>
              </a:rPr>
              <a:t>practic</a:t>
            </a:r>
            <a:r>
              <a:rPr lang="es-ES_tradnl" sz="3200" b="1" dirty="0" smtClean="0">
                <a:solidFill>
                  <a:srgbClr val="00B050"/>
                </a:solidFill>
              </a:rPr>
              <a:t>ó</a:t>
            </a:r>
            <a:endParaRPr lang="es-ES_tradnl" sz="3200" b="1" dirty="0">
              <a:solidFill>
                <a:srgbClr val="00B05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553200" y="4444425"/>
            <a:ext cx="259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800" b="1" dirty="0" smtClean="0">
                <a:solidFill>
                  <a:srgbClr val="002060"/>
                </a:solidFill>
              </a:rPr>
              <a:t>practicamos</a:t>
            </a:r>
            <a:endParaRPr lang="es-ES_tradnl" sz="28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629400" y="5282625"/>
            <a:ext cx="2514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rgbClr val="002060"/>
                </a:solidFill>
              </a:rPr>
              <a:t>practicaron</a:t>
            </a:r>
            <a:endParaRPr lang="es-ES_tradnl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57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mtClean="0">
                <a:solidFill>
                  <a:srgbClr val="FF0000"/>
                </a:solidFill>
              </a:rPr>
              <a:t># 45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WORKBOOK</a:t>
            </a:r>
          </a:p>
          <a:p>
            <a:pPr lvl="1"/>
            <a:r>
              <a:rPr lang="en-US" dirty="0" err="1" smtClean="0"/>
              <a:t>Completa</a:t>
            </a:r>
            <a:r>
              <a:rPr lang="en-US" dirty="0" smtClean="0"/>
              <a:t> la p. 7.9;</a:t>
            </a:r>
            <a:r>
              <a:rPr lang="en-US" i="1" dirty="0" smtClean="0"/>
              <a:t> make sure that you have all the correct form of the PRETERITE tense.  *watch out for the “irregular”  verbs.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4347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bos tricolor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cubos tricolor</Template>
  <TotalTime>3264</TotalTime>
  <Words>400</Words>
  <Application>Microsoft Office PowerPoint</Application>
  <PresentationFormat>On-screen Show (4:3)</PresentationFormat>
  <Paragraphs>102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cubos tricolor</vt:lpstr>
      <vt:lpstr>Me llamo _________ Clase 802 La fecha es el 18 de enero del 2018</vt:lpstr>
      <vt:lpstr>Repaso de la Tarea 44</vt:lpstr>
      <vt:lpstr>PowerPoint Presentation</vt:lpstr>
      <vt:lpstr>Practica</vt:lpstr>
      <vt:lpstr>Repaso de la practica</vt:lpstr>
      <vt:lpstr>Repaso de la actividad inicial</vt:lpstr>
      <vt:lpstr>Tarea # 45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  Clase 7il la fecha es el 13 de mayo del 2013</dc:title>
  <dc:creator>Helen Zumaeta</dc:creator>
  <cp:lastModifiedBy>Helen Zumaeta</cp:lastModifiedBy>
  <cp:revision>50</cp:revision>
  <dcterms:created xsi:type="dcterms:W3CDTF">2013-05-13T13:36:11Z</dcterms:created>
  <dcterms:modified xsi:type="dcterms:W3CDTF">2018-01-18T14:49:18Z</dcterms:modified>
</cp:coreProperties>
</file>